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3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84" r:id="rId4"/>
    <p:sldId id="348" r:id="rId5"/>
    <p:sldId id="321" r:id="rId6"/>
    <p:sldId id="351" r:id="rId7"/>
    <p:sldId id="346" r:id="rId8"/>
    <p:sldId id="347" r:id="rId9"/>
    <p:sldId id="349" r:id="rId10"/>
    <p:sldId id="328" r:id="rId11"/>
    <p:sldId id="350" r:id="rId12"/>
    <p:sldId id="352" r:id="rId13"/>
    <p:sldId id="353" r:id="rId14"/>
    <p:sldId id="381" r:id="rId15"/>
    <p:sldId id="382" r:id="rId16"/>
    <p:sldId id="383" r:id="rId17"/>
    <p:sldId id="384" r:id="rId18"/>
    <p:sldId id="324" r:id="rId19"/>
    <p:sldId id="354" r:id="rId20"/>
    <p:sldId id="355" r:id="rId21"/>
    <p:sldId id="356" r:id="rId22"/>
    <p:sldId id="357" r:id="rId23"/>
    <p:sldId id="358" r:id="rId24"/>
    <p:sldId id="325" r:id="rId25"/>
    <p:sldId id="359" r:id="rId26"/>
    <p:sldId id="360" r:id="rId27"/>
    <p:sldId id="361" r:id="rId28"/>
    <p:sldId id="370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1" r:id="rId37"/>
    <p:sldId id="372" r:id="rId38"/>
    <p:sldId id="373" r:id="rId39"/>
    <p:sldId id="374" r:id="rId40"/>
    <p:sldId id="375" r:id="rId41"/>
    <p:sldId id="376" r:id="rId42"/>
    <p:sldId id="378" r:id="rId43"/>
    <p:sldId id="377" r:id="rId44"/>
    <p:sldId id="379" r:id="rId45"/>
    <p:sldId id="380" r:id="rId46"/>
    <p:sldId id="362" r:id="rId47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50"/>
    </p:embeddedFont>
    <p:embeddedFont>
      <p:font typeface="08서울남산체 EB" panose="02020603020101020101" pitchFamily="18" charset="-127"/>
      <p:regular r:id="rId51"/>
    </p:embeddedFont>
    <p:embeddedFont>
      <p:font typeface="08서울남산체 M" panose="02020603020101020101" pitchFamily="18" charset="-127"/>
      <p:regular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-윤고딕340" panose="02030504000101010101" pitchFamily="18" charset="-127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-윤고딕320" panose="02030504000101010101" pitchFamily="18" charset="-127"/>
      <p:regular r:id="rId62"/>
    </p:embeddedFont>
    <p:embeddedFont>
      <p:font typeface="-윤고딕350" panose="02030504000101010101" pitchFamily="18" charset="-127"/>
      <p:regular r:id="rId63"/>
    </p:embeddedFont>
    <p:embeddedFont>
      <p:font typeface="08서울남산체 B" panose="02020603020101020101" pitchFamily="18" charset="-127"/>
      <p:regular r:id="rId64"/>
    </p:embeddedFont>
    <p:embeddedFont>
      <p:font typeface="-윤고딕360" panose="02030504000101010101" pitchFamily="18" charset="-127"/>
      <p:regular r:id="rId65"/>
    </p:embeddedFont>
    <p:embeddedFont>
      <p:font typeface="나눔고딕 ExtraBold" panose="020B0600000101010101" charset="-127"/>
      <p:bold r:id="rId66"/>
    </p:embeddedFont>
    <p:embeddedFont>
      <p:font typeface="a옛날목욕탕B" panose="02020600000000000000" pitchFamily="18" charset="-127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>
    <p:extLst>
      <p:ext uri="{19B8F6BF-5375-455C-9EA6-DF929625EA0E}">
        <p15:presenceInfo xmlns:p15="http://schemas.microsoft.com/office/powerpoint/2012/main" userId="f8c1f273493a30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1F4E79"/>
    <a:srgbClr val="0066CC"/>
    <a:srgbClr val="F6ACED"/>
    <a:srgbClr val="FCE4F9"/>
    <a:srgbClr val="B4A2F3"/>
    <a:srgbClr val="03339F"/>
    <a:srgbClr val="7FC4D8"/>
    <a:srgbClr val="95D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26" y="7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63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736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4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91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78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74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35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4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2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26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7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65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3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27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92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72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83638" y="2283194"/>
            <a:ext cx="8848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err="1" smtClean="0">
                <a:solidFill>
                  <a:schemeClr val="accent5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공공데이터</a:t>
            </a:r>
            <a:r>
              <a:rPr lang="ko-KR" altLang="en-US" sz="4000" dirty="0" smtClean="0">
                <a:solidFill>
                  <a:schemeClr val="accent5">
                    <a:lumMod val="50000"/>
                  </a:schemeClr>
                </a:solidFill>
                <a:latin typeface="-윤고딕360" panose="02030504000101010101" pitchFamily="18" charset="-127"/>
                <a:ea typeface="-윤고딕360" panose="02030504000101010101" pitchFamily="18" charset="-127"/>
              </a:rPr>
              <a:t> 활용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1816" y="5934670"/>
            <a:ext cx="1951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&lt;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보아즈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10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&gt;</a:t>
            </a:r>
          </a:p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구진모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61546" y="0"/>
            <a:ext cx="1225354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832098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61546" y="64477"/>
            <a:ext cx="1225354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0" y="6799860"/>
            <a:ext cx="12253546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6" y="5463589"/>
            <a:ext cx="1566542" cy="11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대표적인 사이트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한국기준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538" y="1356795"/>
            <a:ext cx="2050477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포털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data.go.kr)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27632" y="1368083"/>
            <a:ext cx="2474941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 열린 데이터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광장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(data.seoul.go.kr)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02573" y="1356794"/>
            <a:ext cx="2233456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경기데이터드림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(data.gg.go.kr)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29079" y="1356794"/>
            <a:ext cx="2592280" cy="385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외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국토교통부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국가기록원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열린재정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통계청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특허청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 algn="ctr" fontAlgn="base">
              <a:lnSpc>
                <a:spcPct val="160000"/>
              </a:lnSpc>
              <a:buFontTx/>
              <a:buChar char="-"/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E-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나라 지표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ETC.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050" name="Picture 2" descr="공공데이터포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8" y="2940011"/>
            <a:ext cx="2266859" cy="22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7527041" y="1388526"/>
            <a:ext cx="2544142" cy="877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빅데이터캠퍼스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(bigdata.seoul.go.kr)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0485" t="5185" r="9689" b="847"/>
          <a:stretch/>
        </p:blipFill>
        <p:spPr>
          <a:xfrm>
            <a:off x="2885677" y="2940011"/>
            <a:ext cx="2152663" cy="23160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090" y="3111379"/>
            <a:ext cx="2123951" cy="1880345"/>
          </a:xfrm>
          <a:prstGeom prst="rect">
            <a:avLst/>
          </a:prstGeom>
        </p:spPr>
      </p:pic>
      <p:pic>
        <p:nvPicPr>
          <p:cNvPr id="2054" name="Picture 6" descr="http://www.danbinews.com/news/photo/201607/7286_10556_3327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3" t="2882" r="5224" b="5656"/>
          <a:stretch/>
        </p:blipFill>
        <p:spPr bwMode="auto">
          <a:xfrm>
            <a:off x="7629093" y="3094286"/>
            <a:ext cx="2258581" cy="1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0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포털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(data.go.kr)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538" y="1356795"/>
            <a:ext cx="2050477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포털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data.go.kr)</a:t>
            </a:r>
          </a:p>
        </p:txBody>
      </p:sp>
      <p:pic>
        <p:nvPicPr>
          <p:cNvPr id="2050" name="Picture 2" descr="공공데이터포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6" y="2433115"/>
            <a:ext cx="2266859" cy="22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65431" y="1356795"/>
            <a:ext cx="88041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활용에 앞서서 체크할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부분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=&gt;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제공되는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공공데이터가 어떠한 용도로 사용될 수 있는지에 대해서 확인해야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=&gt; EX)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2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 저작물을 허용하는지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상업적 이용이 가능한지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컨텐츠 변경이 가능한지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등등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5431" y="3100602"/>
            <a:ext cx="880418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자료 오픈 형태 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API(</a:t>
            </a:r>
            <a:r>
              <a:rPr lang="en-US" altLang="ko-KR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OpenAPI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또는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데이터셋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=&gt; 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API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경우 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KEY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승인 받으셔야 하는데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 </a:t>
            </a:r>
            <a:r>
              <a:rPr lang="ko-KR" altLang="en-US" sz="1700" b="1" dirty="0" err="1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심의승인</a:t>
            </a:r>
            <a:r>
              <a:rPr lang="ko-KR" altLang="en-US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자동승인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으로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나뉜다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9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포털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(data.go.kr)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2259" y="1200378"/>
            <a:ext cx="2050477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포털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data.go.kr)</a:t>
            </a:r>
          </a:p>
        </p:txBody>
      </p:sp>
      <p:pic>
        <p:nvPicPr>
          <p:cNvPr id="2050" name="Picture 2" descr="공공데이터포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33" y="4634917"/>
            <a:ext cx="2266859" cy="22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968716" y="1356795"/>
            <a:ext cx="880418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API(</a:t>
            </a:r>
            <a:r>
              <a:rPr lang="en-US" altLang="ko-KR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OpenAPI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</a:t>
            </a:r>
            <a:r>
              <a:rPr lang="ko-KR" altLang="en-US" sz="1700" b="1" dirty="0" err="1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심의승인</a:t>
            </a:r>
            <a:r>
              <a:rPr lang="ko-KR" altLang="en-US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err="1" smtClean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자동승인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700" b="1" dirty="0" err="1" smtClean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심의승인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경우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사용하고자 하는 오픈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API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마다 신청을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해야 하는데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어떤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앱 또는 웹을 만들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것인지에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대해서 간략하게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서술하게 되고</a:t>
            </a:r>
          </a:p>
          <a:p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이를 바탕으로 데이터를 제공하는 곳에서 심의하여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KEY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승인이 허락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거부 된다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  <a:b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길게는 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10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일이 넘게 걸리는 경우가 있으니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사용하기로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결정했다면 빠르게 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심의신청하는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것이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좋다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  <a:b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err="1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자동승인</a:t>
            </a:r>
            <a:r>
              <a:rPr lang="ko-KR" altLang="en-US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경우에는 자동으로 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KEY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발급 받을 수 있으니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문제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없다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다만 주의해야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하는 것은 개발은 자동승인이지만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 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운영계정은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심의승인인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경우도 존재한다는 것입니다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/>
            </a:r>
            <a:b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en-US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468" r="79251" b="36279"/>
          <a:stretch/>
        </p:blipFill>
        <p:spPr>
          <a:xfrm>
            <a:off x="459620" y="2286280"/>
            <a:ext cx="2233246" cy="31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서울열린데이터 </a:t>
            </a:r>
            <a:r>
              <a:rPr lang="ko-KR" altLang="en-US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광장 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(data.seoul.go.kr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73236" y="1338032"/>
            <a:ext cx="8804183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 err="1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포털과 마찬가지로 오픈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API 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또는 데이터셋으로 공공데이터가 제공되고 있다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회원가입을 안하고 사용가능하나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발급받은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KEY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대해서 지속적으로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Request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 발생하는 경우에 일정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기간안에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활용갤러리에 등록을 해야 한다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(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회원가입 추천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99360" y="1259626"/>
            <a:ext cx="2474941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 열린 데이터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광장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 fontAlgn="base">
              <a:lnSpc>
                <a:spcPct val="160000"/>
              </a:lnSpc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 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(data.seoul.go.kr)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0485" t="5185" r="9689" b="847"/>
          <a:stretch/>
        </p:blipFill>
        <p:spPr>
          <a:xfrm>
            <a:off x="10892118" y="5405155"/>
            <a:ext cx="1185301" cy="12752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4676" t="4735"/>
          <a:stretch/>
        </p:blipFill>
        <p:spPr>
          <a:xfrm>
            <a:off x="323556" y="2291693"/>
            <a:ext cx="2719754" cy="3311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236" y="3001455"/>
            <a:ext cx="7483849" cy="26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서울시 빅데이터 캠퍼스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86074" y="1494686"/>
            <a:ext cx="880418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다른 사이트들과 다르게 </a:t>
            </a:r>
            <a:r>
              <a:rPr lang="ko-KR" altLang="en-US" sz="1700" b="1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입주신청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을 한 뒤 직접 가서 서버에서 데이터를 다룰 수 있다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대부분의 분석 툴이나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GIS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툴은 내장되어 있고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추가로 반입하고 싶은 자료나 프로그램은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반입신청을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통해 심사 후 사용가능하다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  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반출할 때에도 심사 후 승인이 완료되면 반출이 가능하다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10" y="2325683"/>
            <a:ext cx="4477428" cy="339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서울시 빅데이터 캠퍼스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95" y="1339107"/>
            <a:ext cx="9580363" cy="53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4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서울시 빅데이터 캠퍼스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749" y="1295145"/>
            <a:ext cx="9171200" cy="53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02.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사용 방법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서울시 빅데이터 캠퍼스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96" y="1214248"/>
            <a:ext cx="9100650" cy="556390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785098" y="2361574"/>
            <a:ext cx="2066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883802" y="4600226"/>
            <a:ext cx="2066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27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5673" y="2128693"/>
            <a:ext cx="6325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4000" dirty="0" err="1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공공데이터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활용 사례</a:t>
            </a:r>
            <a:endParaRPr lang="ko-KR" altLang="en-US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03.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사례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서울열린데이터 광장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–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활용갤러리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앱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4" y="1135440"/>
            <a:ext cx="10548536" cy="56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9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0755" y="563522"/>
            <a:ext cx="3348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눈물 방울 6"/>
          <p:cNvSpPr/>
          <p:nvPr/>
        </p:nvSpPr>
        <p:spPr>
          <a:xfrm rot="7968360">
            <a:off x="232041" y="2472427"/>
            <a:ext cx="1834807" cy="1834807"/>
          </a:xfrm>
          <a:prstGeom prst="teardrop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-7747" y="27107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23854" y="6845350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953" y="2989720"/>
            <a:ext cx="1364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공공데이터</a:t>
            </a:r>
            <a:endParaRPr lang="en-US" altLang="ko-KR" sz="20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현황</a:t>
            </a:r>
            <a:endParaRPr lang="en-US" altLang="ko-KR" sz="20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294689" y="1205147"/>
            <a:ext cx="355481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483" y="2928165"/>
            <a:ext cx="431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09283" y="2503355"/>
            <a:ext cx="1869013" cy="1834807"/>
            <a:chOff x="2454474" y="2503359"/>
            <a:chExt cx="1869013" cy="1834807"/>
          </a:xfrm>
        </p:grpSpPr>
        <p:sp>
          <p:nvSpPr>
            <p:cNvPr id="9" name="눈물 방울 8"/>
            <p:cNvSpPr/>
            <p:nvPr/>
          </p:nvSpPr>
          <p:spPr>
            <a:xfrm rot="7968360">
              <a:off x="2454474" y="2503359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13057" y="2948406"/>
              <a:ext cx="15104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공공데이터</a:t>
              </a:r>
              <a:endParaRPr lang="en-US" altLang="ko-KR" sz="2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2000" dirty="0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사용 방법</a:t>
              </a:r>
              <a:endParaRPr lang="en-US" altLang="ko-KR" sz="2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7811" y="2925552"/>
              <a:ext cx="431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60289" y="2449447"/>
            <a:ext cx="1834807" cy="1834807"/>
            <a:chOff x="4676907" y="2472427"/>
            <a:chExt cx="1834807" cy="1834807"/>
          </a:xfrm>
        </p:grpSpPr>
        <p:sp>
          <p:nvSpPr>
            <p:cNvPr id="10" name="눈물 방울 9"/>
            <p:cNvSpPr/>
            <p:nvPr/>
          </p:nvSpPr>
          <p:spPr>
            <a:xfrm rot="7968360">
              <a:off x="4676907" y="2472427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5941" y="2948528"/>
              <a:ext cx="1284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활용 사례</a:t>
              </a:r>
              <a:endParaRPr lang="en-US" altLang="ko-KR" sz="2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36004" y="2924404"/>
              <a:ext cx="431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527269" y="2503354"/>
            <a:ext cx="1834807" cy="1834807"/>
            <a:chOff x="7335578" y="2503359"/>
            <a:chExt cx="1834807" cy="1834807"/>
          </a:xfrm>
        </p:grpSpPr>
        <p:sp>
          <p:nvSpPr>
            <p:cNvPr id="17" name="눈물 방울 16"/>
            <p:cNvSpPr/>
            <p:nvPr/>
          </p:nvSpPr>
          <p:spPr>
            <a:xfrm rot="7968360">
              <a:off x="7335578" y="2503359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783917" y="2950970"/>
              <a:ext cx="12246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공모전</a:t>
              </a:r>
              <a:endParaRPr lang="ko-KR" altLang="en-US" sz="2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60469" y="2925553"/>
              <a:ext cx="431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994250" y="2503360"/>
            <a:ext cx="1834807" cy="1834807"/>
            <a:chOff x="9994250" y="2503360"/>
            <a:chExt cx="1834807" cy="1834807"/>
          </a:xfrm>
        </p:grpSpPr>
        <p:sp>
          <p:nvSpPr>
            <p:cNvPr id="24" name="눈물 방울 23"/>
            <p:cNvSpPr/>
            <p:nvPr/>
          </p:nvSpPr>
          <p:spPr>
            <a:xfrm rot="7968360">
              <a:off x="9994250" y="2503360"/>
              <a:ext cx="1834807" cy="1834807"/>
            </a:xfrm>
            <a:prstGeom prst="teardrop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75938" y="2960426"/>
              <a:ext cx="961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끝</a:t>
              </a:r>
              <a:endParaRPr lang="ko-KR" altLang="en-US" sz="2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215491" y="2948404"/>
              <a:ext cx="431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5</a:t>
              </a:r>
              <a:endParaRPr lang="ko-KR" altLang="en-US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4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03.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사례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서울열린데이터 광장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–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활용갤러리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(LOD)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6" y="1135440"/>
            <a:ext cx="10313377" cy="55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03.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사례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서울열린데이터 광장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–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활용갤러리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웹사이트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" y="1135440"/>
            <a:ext cx="10494898" cy="55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03.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사례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활용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알터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어플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무문아이엔씨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주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AutoShape 2" descr="  알터- 스크린샷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6" y="1411531"/>
            <a:ext cx="2697772" cy="47334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708" y="1411531"/>
            <a:ext cx="2661213" cy="4733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496" y="1411531"/>
            <a:ext cx="2677584" cy="4733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448" y="1411531"/>
            <a:ext cx="2688071" cy="47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2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03.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사례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활용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알터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어플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무문아이엔씨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주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AutoShape 2" descr="  알터- 스크린샷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11531"/>
            <a:ext cx="2697772" cy="473347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67807" y="1289697"/>
            <a:ext cx="788963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17DD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설명</a:t>
            </a:r>
          </a:p>
          <a:p>
            <a:r>
              <a:rPr lang="ko-KR" altLang="en-US" sz="17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부동산 매물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대해 전국 매물 및 실시간 등록 조회 서비스를 제공하며 매물정보를 전국 중개업소들과 공유하게 해주는 </a:t>
            </a:r>
            <a:r>
              <a:rPr lang="ko-KR" altLang="en-US" sz="1700" b="1" dirty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부동산 중개 애플리케이션</a:t>
            </a:r>
            <a:r>
              <a:rPr lang="ko-KR" altLang="en-US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입니다</a:t>
            </a: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370" y="2433545"/>
            <a:ext cx="7678616" cy="39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8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5777" y="1810090"/>
            <a:ext cx="5319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공공데이터를</a:t>
            </a:r>
            <a:endParaRPr lang="en-US" altLang="ko-KR" sz="40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    활용한 공모전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4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04.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공모전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활용</a:t>
            </a:r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공모전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AutoShape 2" descr="  알터- 스크린샷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6" name="Picture 2" descr="http://www.thinkcontest.com/data/file/sub4/988468265_Cq7UKrdi_2017EB8584_EC82B0EBA6BC_EAB3B5EAB3B5EB8DB0EC9DB4ED84B0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31" y="1332645"/>
            <a:ext cx="3792171" cy="49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uf.demoday.co.kr/content_images/e6f5283f6fd2cbe1a2804065367eada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703" y="1332645"/>
            <a:ext cx="3634264" cy="49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bigdata.seoul.go.kr/upload/cntst/20171101/1509498083464E3VOMXB878OCIFTCBH9PVR0F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68" y="1332645"/>
            <a:ext cx="3511700" cy="49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04.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공모전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292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공모전 주요 내용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AutoShape 2" descr="  알터- 스크린샷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23556" y="1436308"/>
            <a:ext cx="8804183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시 가장 중요한 것은 </a:t>
            </a:r>
            <a:r>
              <a:rPr lang="ko-KR" altLang="en-US" sz="1700" b="1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목표 설정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과 </a:t>
            </a:r>
            <a:r>
              <a:rPr lang="ko-KR" altLang="en-US" sz="1700" b="1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전처리 및 </a:t>
            </a:r>
            <a:r>
              <a:rPr lang="en-US" altLang="ko-KR" sz="1700" b="1" dirty="0" smtClean="0">
                <a:solidFill>
                  <a:srgbClr val="FF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EDA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위치데이터를 이용해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Arc G.I.S, QGIS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 표시하는 경우 많다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다양한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변수를 사용해 새로운 </a:t>
            </a:r>
            <a:r>
              <a:rPr lang="ko-KR" altLang="en-US" sz="1700" b="1" dirty="0" err="1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파생변수를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도출해낼 수 있다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Open API</a:t>
            </a: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이용하면 실시간으로 앱이나 웹에서 서비스를 제공할 수 있다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공모전에서 사회 개선 방안을 수정하도록 제안을 할 수 있다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1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04. </a:t>
            </a:r>
            <a:r>
              <a:rPr lang="ko-KR" altLang="en-US" sz="1400" dirty="0" err="1" smtClean="0">
                <a:latin typeface="+mj-ea"/>
                <a:ea typeface="+mj-ea"/>
              </a:rPr>
              <a:t>공공데이터</a:t>
            </a:r>
            <a:r>
              <a:rPr lang="ko-KR" altLang="en-US" sz="1400" dirty="0" smtClean="0">
                <a:latin typeface="+mj-ea"/>
                <a:ea typeface="+mj-ea"/>
              </a:rPr>
              <a:t> 활용 공모전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351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공모전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분석예시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AutoShape 2" descr="  알터- 스크린샷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3556" y="1709988"/>
            <a:ext cx="417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*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예시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  <a:endParaRPr lang="en-US" altLang="ko-KR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- </a:t>
            </a:r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도시숲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최적의 위치 추천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23" y="3212572"/>
            <a:ext cx="5183730" cy="29176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6" y="3212572"/>
            <a:ext cx="5210114" cy="2917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80143" y="1709987"/>
            <a:ext cx="649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*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예시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  <a:p>
            <a:r>
              <a:rPr lang="en-US" altLang="ko-KR" sz="2400" dirty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빅데이터를 활용한 화재 시 취약지역 분석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459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33067" y="1810090"/>
            <a:ext cx="5642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*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예시 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 *</a:t>
            </a:r>
          </a:p>
          <a:p>
            <a:r>
              <a:rPr lang="ko-KR" altLang="en-US" sz="4000" dirty="0" err="1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도시숲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취적의 위치 추천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2040" y="0"/>
            <a:ext cx="661838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82562" y="194124"/>
            <a:ext cx="4017075" cy="76944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1.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서울시 </a:t>
            </a:r>
            <a:r>
              <a:rPr lang="ko-KR" altLang="en-US" sz="22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열섬현상과</a:t>
            </a:r>
            <a:endParaRPr lang="en-US" altLang="ko-KR" sz="2200" spc="300" dirty="0" smtClean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         미세먼지의 </a:t>
            </a:r>
            <a:r>
              <a:rPr lang="ko-KR" altLang="en-US" sz="2200" spc="3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문제점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2040" y="236654"/>
            <a:ext cx="1264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01. </a:t>
            </a:r>
            <a:r>
              <a:rPr lang="ko-KR" altLang="en-US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문제점</a:t>
            </a:r>
            <a:r>
              <a:rPr lang="en-US" altLang="ko-KR" sz="14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.</a:t>
            </a:r>
            <a:endParaRPr lang="ko-KR" altLang="en-US" sz="14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422" y="1381489"/>
            <a:ext cx="8927315" cy="474572"/>
            <a:chOff x="210422" y="1528878"/>
            <a:chExt cx="8927315" cy="474572"/>
          </a:xfrm>
        </p:grpSpPr>
        <p:sp>
          <p:nvSpPr>
            <p:cNvPr id="13" name="TextBox 12"/>
            <p:cNvSpPr txBox="1"/>
            <p:nvPr/>
          </p:nvSpPr>
          <p:spPr>
            <a:xfrm>
              <a:off x="210422" y="1533420"/>
              <a:ext cx="569388" cy="446276"/>
            </a:xfrm>
            <a:prstGeom prst="rect">
              <a:avLst/>
            </a:prstGeom>
            <a:solidFill>
              <a:srgbClr val="073D1B"/>
            </a:solidFill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2300" dirty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01</a:t>
              </a:r>
              <a:endParaRPr lang="ko-KR" altLang="en-US" sz="23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7449" y="1572563"/>
              <a:ext cx="2209259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2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</a:t>
              </a:r>
              <a:r>
                <a:rPr lang="ko-KR" altLang="en-US" sz="2200" dirty="0" err="1">
                  <a:latin typeface="-윤고딕340" panose="02030504000101010101" pitchFamily="18" charset="-127"/>
                  <a:ea typeface="-윤고딕340" panose="02030504000101010101" pitchFamily="18" charset="-127"/>
                </a:rPr>
                <a:t>열섬</a:t>
              </a:r>
              <a:r>
                <a:rPr lang="ko-KR" altLang="en-US" sz="22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 현상이란 </a:t>
              </a:r>
              <a:r>
                <a:rPr lang="en-US" altLang="ko-KR" sz="2200" dirty="0" smtClean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?</a:t>
              </a:r>
              <a:endParaRPr lang="ko-KR" altLang="en-US" sz="2200" dirty="0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E604E9-562A-4C49-8B9B-5537BA624EA9}"/>
                </a:ext>
              </a:extLst>
            </p:cNvPr>
            <p:cNvSpPr txBox="1"/>
            <p:nvPr/>
          </p:nvSpPr>
          <p:spPr>
            <a:xfrm>
              <a:off x="6889157" y="1528878"/>
              <a:ext cx="569388" cy="446276"/>
            </a:xfrm>
            <a:prstGeom prst="rect">
              <a:avLst/>
            </a:prstGeom>
            <a:solidFill>
              <a:srgbClr val="073D1B"/>
            </a:solidFill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altLang="ko-KR" sz="2300" dirty="0" smtClean="0">
                  <a:solidFill>
                    <a:schemeClr val="bg1"/>
                  </a:solidFill>
                  <a:latin typeface="a옛날목욕탕B" panose="02020600000000000000" pitchFamily="18" charset="-127"/>
                  <a:ea typeface="a옛날목욕탕B" panose="02020600000000000000" pitchFamily="18" charset="-127"/>
                </a:rPr>
                <a:t>02</a:t>
              </a:r>
              <a:endParaRPr lang="ko-KR" altLang="en-US" sz="23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6B49D6-4595-4704-8C2E-F02EB3319938}"/>
                </a:ext>
              </a:extLst>
            </p:cNvPr>
            <p:cNvSpPr txBox="1"/>
            <p:nvPr/>
          </p:nvSpPr>
          <p:spPr>
            <a:xfrm>
              <a:off x="7458545" y="1572563"/>
              <a:ext cx="16791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 smtClean="0">
                  <a:solidFill>
                    <a:schemeClr val="accent6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미세먼지란</a:t>
              </a:r>
              <a:r>
                <a:rPr lang="en-US" altLang="ko-KR" sz="2200" b="1" dirty="0" smtClean="0">
                  <a:solidFill>
                    <a:schemeClr val="accent6">
                      <a:lumMod val="7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?</a:t>
              </a:r>
              <a:endParaRPr lang="en-US" altLang="ko-KR" sz="2200" b="1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6B49D6-4595-4704-8C2E-F02EB3319938}"/>
              </a:ext>
            </a:extLst>
          </p:cNvPr>
          <p:cNvSpPr txBox="1"/>
          <p:nvPr/>
        </p:nvSpPr>
        <p:spPr>
          <a:xfrm>
            <a:off x="6647329" y="2296204"/>
            <a:ext cx="5544671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복합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성분을 가진 대기 중 부유 물질이다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1900" dirty="0" smtClean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미세먼지에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노출되면 호흡기 질환이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발생하고 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노약자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임산부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어린이들에게는 치명적이다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1900" dirty="0" smtClean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현재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우리나라의 미세먼지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농도는</a:t>
            </a:r>
            <a:endParaRPr lang="en-US" altLang="ko-KR" sz="1900" dirty="0" smtClean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세계보건기구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(WHO) </a:t>
            </a:r>
            <a:r>
              <a:rPr lang="ko-KR" altLang="en-US" sz="1900" dirty="0" err="1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권고기준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10㎍/㎥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으로 외국</a:t>
            </a:r>
            <a:endParaRPr lang="en-US" altLang="ko-KR" sz="1900" dirty="0" smtClean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주요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도시의 </a:t>
            </a:r>
            <a:r>
              <a:rPr lang="en-US" altLang="ko-KR" sz="1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  <a:r>
              <a:rPr lang="ko-KR" altLang="en-US" sz="1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배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를 초과한다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</a:p>
          <a:p>
            <a:endParaRPr lang="en-US" altLang="ko-KR" sz="1900" dirty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최근 미세먼지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때문에 대중교통을 무료로 이용하게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조치했다</a:t>
            </a:r>
            <a:r>
              <a:rPr lang="en-US" altLang="ko-KR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 </a:t>
            </a:r>
            <a:r>
              <a:rPr lang="ko-KR" altLang="en-US" sz="1900" dirty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그만큼 미세먼지로 인한 국민들의 고통이 </a:t>
            </a:r>
            <a:r>
              <a:rPr lang="ko-KR" altLang="en-US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크다</a:t>
            </a:r>
            <a:r>
              <a:rPr lang="en-US" altLang="ko-KR" sz="1900" dirty="0" smtClean="0">
                <a:solidFill>
                  <a:schemeClr val="accent6">
                    <a:lumMod val="7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en-US" altLang="ko-KR" sz="1900" dirty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en-US" altLang="ko-KR" sz="1900" dirty="0">
              <a:solidFill>
                <a:schemeClr val="accent6">
                  <a:lumMod val="7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1096" y="5057160"/>
            <a:ext cx="635158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기온</a:t>
            </a:r>
            <a:r>
              <a:rPr lang="ko-KR" altLang="en-US" sz="2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이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주변 지역보다 현저하게 높게 </a:t>
            </a:r>
            <a:r>
              <a:rPr lang="ko-KR" altLang="en-US" sz="2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나타나는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현</a:t>
            </a:r>
            <a:r>
              <a:rPr lang="ko-KR" altLang="en-US" sz="2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상을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말한다</a:t>
            </a:r>
            <a:r>
              <a:rPr lang="en-US" altLang="ko-KR" sz="20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6728" y="2281679"/>
            <a:ext cx="1393086" cy="38472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인구 증가</a:t>
            </a:r>
            <a:endParaRPr lang="ko-KR" altLang="en-US" sz="19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0342" y="2283791"/>
            <a:ext cx="2821412" cy="38472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각종 인공 시설물 증가</a:t>
            </a:r>
            <a:endParaRPr lang="ko-KR" altLang="en-US" sz="19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5073" y="2293131"/>
            <a:ext cx="1651100" cy="38472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인공열</a:t>
            </a:r>
            <a:r>
              <a:rPr lang="ko-KR" altLang="en-US" sz="19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방출</a:t>
            </a:r>
            <a:endParaRPr lang="ko-KR" altLang="en-US" sz="19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4383" y="3281235"/>
            <a:ext cx="1393086" cy="38472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온실효과</a:t>
            </a:r>
            <a:endParaRPr lang="ko-KR" altLang="en-US" sz="19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24383" y="4346169"/>
            <a:ext cx="1393086" cy="384721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9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열섬현상</a:t>
            </a:r>
            <a:endParaRPr lang="ko-KR" altLang="en-US" sz="19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25" name="직선 연결선 24"/>
          <p:cNvCxnSpPr>
            <a:stCxn id="20" idx="2"/>
            <a:endCxn id="23" idx="1"/>
          </p:cNvCxnSpPr>
          <p:nvPr/>
        </p:nvCxnSpPr>
        <p:spPr>
          <a:xfrm>
            <a:off x="1033271" y="2666400"/>
            <a:ext cx="1491112" cy="807196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21" idx="2"/>
          </p:cNvCxnSpPr>
          <p:nvPr/>
        </p:nvCxnSpPr>
        <p:spPr>
          <a:xfrm>
            <a:off x="3201048" y="2668512"/>
            <a:ext cx="0" cy="612723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2" idx="2"/>
            <a:endCxn id="23" idx="3"/>
          </p:cNvCxnSpPr>
          <p:nvPr/>
        </p:nvCxnSpPr>
        <p:spPr>
          <a:xfrm flipH="1">
            <a:off x="3917469" y="2677852"/>
            <a:ext cx="1603154" cy="795744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아래쪽 화살표 33"/>
          <p:cNvSpPr/>
          <p:nvPr/>
        </p:nvSpPr>
        <p:spPr>
          <a:xfrm>
            <a:off x="3022143" y="3764782"/>
            <a:ext cx="357809" cy="46386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2541" y="1978681"/>
            <a:ext cx="472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공공데이터란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?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2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941533" y="0"/>
            <a:ext cx="625540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99243" y="3442916"/>
            <a:ext cx="444353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4611" y="3398806"/>
            <a:ext cx="3967822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</a:t>
            </a:r>
            <a:r>
              <a:rPr lang="ko-KR" altLang="en-US" sz="1700" b="1" dirty="0" err="1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녹지현황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통계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녹지대명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녹지대 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(m2),</a:t>
            </a:r>
          </a:p>
          <a:p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     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위치 좌표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2564" y="363401"/>
            <a:ext cx="3414993" cy="430887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spc="30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사용한 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</a:t>
            </a:r>
            <a:r>
              <a:rPr lang="en-US" altLang="ko-KR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&amp; 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변수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1286" y="4191498"/>
            <a:ext cx="444353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6654" y="4227113"/>
            <a:ext cx="4018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행정구역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면적 데이터</a:t>
            </a:r>
            <a:endParaRPr lang="en-US" altLang="ko-KR" sz="15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자치구명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(km2)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2837" y="3684666"/>
            <a:ext cx="402675" cy="353943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17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8185" y="4444407"/>
            <a:ext cx="34265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기상관측정보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5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관측시점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온도</a:t>
            </a:r>
            <a:endParaRPr lang="en-US" altLang="ko-KR" sz="17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2837" y="4444407"/>
            <a:ext cx="402675" cy="353943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06</a:t>
            </a:r>
            <a:endParaRPr lang="ko-KR" altLang="en-US" sz="17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75898" y="3630890"/>
            <a:ext cx="42990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대기환경정보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관측시점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초미세먼지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2" name="그림 11" descr="Free vector graphic: Pines, Trees, Forest, Conifer - Free Image on Pixabay - 5765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91" y="1943583"/>
            <a:ext cx="1582723" cy="924903"/>
          </a:xfrm>
          <a:prstGeom prst="rect">
            <a:avLst/>
          </a:prstGeom>
        </p:spPr>
      </p:pic>
      <p:pic>
        <p:nvPicPr>
          <p:cNvPr id="22" name="그림 21" descr="Free illustration: Zelkova Serrata, Tree, Bonsai - Free Image on Pixabay - 16137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7" y="1458296"/>
            <a:ext cx="1410190" cy="1410190"/>
          </a:xfrm>
          <a:prstGeom prst="rect">
            <a:avLst/>
          </a:prstGeom>
        </p:spPr>
      </p:pic>
      <p:pic>
        <p:nvPicPr>
          <p:cNvPr id="23" name="그림 22" descr="Δωρεάν διανυσματικό γραφικό: Βροχή, Cloud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98" y="1771216"/>
            <a:ext cx="2161043" cy="151188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953577" y="2713871"/>
            <a:ext cx="1960665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DATA</a:t>
            </a:r>
          </a:p>
          <a:p>
            <a:pPr algn="ctr"/>
            <a:r>
              <a:rPr lang="en-US" altLang="ko-KR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윤고딕350" panose="02030504000101010101" pitchFamily="18" charset="-127"/>
                <a:ea typeface="-윤고딕350" panose="02030504000101010101" pitchFamily="18" charset="-127"/>
              </a:rPr>
              <a:t>SET</a:t>
            </a:r>
            <a:endParaRPr lang="en-US" altLang="ko-KR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-12040" y="97271"/>
            <a:ext cx="1685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03.</a:t>
            </a:r>
          </a:p>
          <a:p>
            <a:r>
              <a:rPr lang="ko-KR" altLang="en-US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수집 및 전처리</a:t>
            </a:r>
            <a:endParaRPr lang="ko-KR" altLang="en-US" sz="13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7170" y="1042314"/>
            <a:ext cx="2424062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외부 오픈 데이터 사용</a:t>
            </a:r>
            <a:endParaRPr lang="en-US" altLang="ko-KR" sz="17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53025" y="1040052"/>
            <a:ext cx="4493538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빅데이터 캠퍼스 내부 데이터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SET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</a:t>
            </a:r>
            <a:endParaRPr lang="en-US" altLang="ko-KR" sz="17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cxnSp>
        <p:nvCxnSpPr>
          <p:cNvPr id="32" name="직선 연결선 31"/>
          <p:cNvCxnSpPr>
            <a:stCxn id="29" idx="3"/>
          </p:cNvCxnSpPr>
          <p:nvPr/>
        </p:nvCxnSpPr>
        <p:spPr>
          <a:xfrm>
            <a:off x="2681232" y="1219286"/>
            <a:ext cx="171976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5011049" y="3630890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/>
          <p:cNvCxnSpPr>
            <a:endCxn id="34" idx="1"/>
          </p:cNvCxnSpPr>
          <p:nvPr/>
        </p:nvCxnSpPr>
        <p:spPr>
          <a:xfrm>
            <a:off x="4417002" y="1224501"/>
            <a:ext cx="614395" cy="2428027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728831" y="1217023"/>
            <a:ext cx="37082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endCxn id="56" idx="0"/>
          </p:cNvCxnSpPr>
          <p:nvPr/>
        </p:nvCxnSpPr>
        <p:spPr>
          <a:xfrm flipH="1">
            <a:off x="6375682" y="1217023"/>
            <a:ext cx="353149" cy="134388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6306210" y="2560905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99426" y="5908938"/>
            <a:ext cx="444352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8720" y="5906228"/>
            <a:ext cx="4018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구별</a:t>
            </a:r>
            <a:r>
              <a:rPr lang="en-US" altLang="ko-KR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산지면적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통계 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산지 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(m2)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3385" y="2975923"/>
            <a:ext cx="2311851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ko-KR" altLang="en-US" sz="17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서울열린데이터광장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en-US" altLang="ko-KR" sz="17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3667" y="5471718"/>
            <a:ext cx="1172116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산림청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  <a:endParaRPr lang="en-US" altLang="ko-KR" sz="17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5355" y="4891466"/>
            <a:ext cx="444352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0722" y="4897133"/>
            <a:ext cx="4018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공원 통계 데이터</a:t>
            </a:r>
            <a:endParaRPr lang="en-US" altLang="ko-KR" sz="15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자치구명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공원면적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(m2)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543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5676914" y="0"/>
            <a:ext cx="6529857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82565" y="363401"/>
            <a:ext cx="3299036" cy="430887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DATA SET &amp; 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전처리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12" name="그림 11" descr="Free vector graphic: Pines, Trees, Forest, Conifer - Free Image on Pixabay - 5765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628" y="5699760"/>
            <a:ext cx="1982016" cy="1158240"/>
          </a:xfrm>
          <a:prstGeom prst="rect">
            <a:avLst/>
          </a:prstGeom>
        </p:spPr>
      </p:pic>
      <p:pic>
        <p:nvPicPr>
          <p:cNvPr id="22" name="그림 21" descr="Free illustration: Zelkova Serrata, Tree, Bonsai - Free Image on Pixabay - 16137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13" y="5270275"/>
            <a:ext cx="1541120" cy="1541120"/>
          </a:xfrm>
          <a:prstGeom prst="rect">
            <a:avLst/>
          </a:prstGeom>
        </p:spPr>
      </p:pic>
      <p:pic>
        <p:nvPicPr>
          <p:cNvPr id="23" name="그림 22" descr="Δωρεάν διανυσματικό γραφικό: Βροχή, Cloud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10" y="5500174"/>
            <a:ext cx="1834184" cy="128321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-12040" y="97271"/>
            <a:ext cx="1685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03.</a:t>
            </a:r>
          </a:p>
          <a:p>
            <a:r>
              <a:rPr lang="ko-KR" altLang="en-US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수집 및 전처리</a:t>
            </a:r>
            <a:endParaRPr lang="ko-KR" altLang="en-US" sz="13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3645" y="2529911"/>
            <a:ext cx="444352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85292" y="1092285"/>
            <a:ext cx="402675" cy="353943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17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30639" y="4164809"/>
            <a:ext cx="342651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기상관측정보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500" b="1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관측시점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온도</a:t>
            </a:r>
            <a:endParaRPr lang="en-US" altLang="ko-KR" sz="17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85291" y="4164809"/>
            <a:ext cx="402675" cy="353943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17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78352" y="1038509"/>
            <a:ext cx="42990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대기환경정보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사용 변수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구명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관측시점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초미세먼지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86628" y="3325734"/>
            <a:ext cx="5899820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=&gt;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 나쁨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(81)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이상인 일수를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count. </a:t>
            </a:r>
          </a:p>
          <a:p>
            <a:r>
              <a:rPr lang="en-US" altLang="ko-KR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[</a:t>
            </a:r>
            <a:r>
              <a:rPr lang="ko-KR" altLang="en-US" sz="17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초미세먼지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동일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51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이상 나쁨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]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908643" y="2126503"/>
          <a:ext cx="6077805" cy="10772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5561">
                  <a:extLst>
                    <a:ext uri="{9D8B030D-6E8A-4147-A177-3AD203B41FA5}">
                      <a16:colId xmlns:a16="http://schemas.microsoft.com/office/drawing/2014/main" val="852447634"/>
                    </a:ext>
                  </a:extLst>
                </a:gridCol>
                <a:gridCol w="1215561">
                  <a:extLst>
                    <a:ext uri="{9D8B030D-6E8A-4147-A177-3AD203B41FA5}">
                      <a16:colId xmlns:a16="http://schemas.microsoft.com/office/drawing/2014/main" val="1851703756"/>
                    </a:ext>
                  </a:extLst>
                </a:gridCol>
                <a:gridCol w="1215561">
                  <a:extLst>
                    <a:ext uri="{9D8B030D-6E8A-4147-A177-3AD203B41FA5}">
                      <a16:colId xmlns:a16="http://schemas.microsoft.com/office/drawing/2014/main" val="1817856337"/>
                    </a:ext>
                  </a:extLst>
                </a:gridCol>
                <a:gridCol w="1215561">
                  <a:extLst>
                    <a:ext uri="{9D8B030D-6E8A-4147-A177-3AD203B41FA5}">
                      <a16:colId xmlns:a16="http://schemas.microsoft.com/office/drawing/2014/main" val="1295023439"/>
                    </a:ext>
                  </a:extLst>
                </a:gridCol>
                <a:gridCol w="1215561">
                  <a:extLst>
                    <a:ext uri="{9D8B030D-6E8A-4147-A177-3AD203B41FA5}">
                      <a16:colId xmlns:a16="http://schemas.microsoft.com/office/drawing/2014/main" val="608358401"/>
                    </a:ext>
                  </a:extLst>
                </a:gridCol>
              </a:tblGrid>
              <a:tr h="4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예보내용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좋음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보통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나쁨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매우 나쁨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514573"/>
                  </a:ext>
                </a:extLst>
              </a:tr>
              <a:tr h="657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예보기준</a:t>
                      </a:r>
                      <a:endParaRPr lang="en-US" altLang="ko-KR" sz="1300" dirty="0" smtClean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미세먼지농도 </a:t>
                      </a:r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:</a:t>
                      </a:r>
                      <a:r>
                        <a:rPr lang="en-US" altLang="ko-KR" sz="1300" dirty="0" err="1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ug</a:t>
                      </a:r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/m2/</a:t>
                      </a:r>
                      <a:r>
                        <a:rPr lang="ko-KR" altLang="en-US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일</a:t>
                      </a:r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sz="13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0~30</a:t>
                      </a:r>
                      <a:endParaRPr lang="ko-KR" altLang="en-US" sz="13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31~80</a:t>
                      </a:r>
                      <a:endParaRPr lang="ko-KR" altLang="en-US" sz="13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81~150</a:t>
                      </a:r>
                      <a:endParaRPr lang="ko-KR" altLang="en-US" sz="13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151</a:t>
                      </a:r>
                      <a:r>
                        <a:rPr lang="ko-KR" altLang="en-US" sz="1300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이상</a:t>
                      </a:r>
                      <a:endParaRPr lang="ko-KR" altLang="en-US" sz="13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53498" marR="53498" marT="26749" marB="26749" anchor="ctr"/>
                </a:tc>
                <a:extLst>
                  <a:ext uri="{0D108BD9-81ED-4DB2-BD59-A6C34878D82A}">
                    <a16:rowId xmlns:a16="http://schemas.microsoft.com/office/drawing/2014/main" val="1671890175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5885291" y="1702450"/>
            <a:ext cx="4299059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*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 기준표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57610" y="1080914"/>
            <a:ext cx="4598982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날짜 기준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년도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2013~2017 (5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겨울철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열섬현상과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미세먼지는 겨울철에 뚜렷하게 나타나므로</a:t>
            </a:r>
            <a:endParaRPr lang="en-US" altLang="ko-KR" sz="15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12~2</a:t>
            </a:r>
            <a:r>
              <a:rPr lang="ko-KR" altLang="en-US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겨울철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사용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86628" y="4818523"/>
            <a:ext cx="5201132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=&gt;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겨울철 평균 온도 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겨울철 온도 차이 파악 위함</a:t>
            </a:r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7610" y="2492327"/>
            <a:ext cx="4707477" cy="28315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</a:t>
            </a:r>
            <a:r>
              <a:rPr lang="ko-KR" altLang="en-US" sz="1700" b="1" dirty="0" err="1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녹지현황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통계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</a:t>
            </a:r>
            <a:r>
              <a:rPr lang="en-US" altLang="ko-KR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b="1" dirty="0" err="1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산지면적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통계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행정구역</a:t>
            </a:r>
            <a:r>
              <a:rPr lang="en-US" altLang="ko-KR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</a:t>
            </a:r>
            <a:r>
              <a:rPr lang="en-US" altLang="ko-KR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 </a:t>
            </a:r>
            <a:r>
              <a:rPr lang="ko-KR" altLang="en-US" sz="1700" b="1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면적 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서울시 공원 통계 데이터</a:t>
            </a:r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17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녹지대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산지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공원 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(m2), </a:t>
            </a:r>
            <a:r>
              <a:rPr lang="ko-KR" altLang="en-US" sz="15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행정구역별</a:t>
            </a:r>
            <a:r>
              <a:rPr lang="ko-KR" altLang="en-US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면적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(km2)</a:t>
            </a:r>
          </a:p>
          <a:p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- m2</a:t>
            </a:r>
            <a:r>
              <a:rPr lang="ko-KR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단위 변환 후 구별 면적대비 녹지 비율 산출</a:t>
            </a:r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ko-KR" sz="15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위의 변수들은 모두 </a:t>
            </a:r>
            <a:r>
              <a:rPr lang="ko-KR" altLang="en-US" sz="15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도시숲에</a:t>
            </a:r>
            <a:r>
              <a:rPr lang="ko-KR" altLang="en-US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해당하므로</a:t>
            </a:r>
            <a:endParaRPr lang="en-US" altLang="ko-KR" sz="15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b="1" u="sng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면적대비 </a:t>
            </a:r>
            <a:r>
              <a:rPr lang="ko-KR" altLang="en-US" b="1" u="sng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b="1" u="sng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비율</a:t>
            </a:r>
            <a:r>
              <a:rPr lang="ko-KR" altLang="en-US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 </a:t>
            </a:r>
            <a:r>
              <a:rPr lang="ko-KR" altLang="en-US" sz="15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변수명을</a:t>
            </a:r>
            <a:r>
              <a:rPr lang="ko-KR" altLang="en-US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설정하였다</a:t>
            </a:r>
            <a:r>
              <a:rPr lang="en-US" altLang="ko-KR" sz="15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15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sz="15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5310" y="1131803"/>
            <a:ext cx="444353" cy="338554"/>
          </a:xfrm>
          <a:prstGeom prst="rect">
            <a:avLst/>
          </a:prstGeom>
          <a:solidFill>
            <a:srgbClr val="073D1B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1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82564" y="378790"/>
            <a:ext cx="4379088" cy="40011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클러스터링을 </a:t>
            </a:r>
            <a:r>
              <a:rPr lang="ko-KR" altLang="en-US" sz="2000" spc="30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통한 </a:t>
            </a:r>
            <a:r>
              <a:rPr lang="ko-KR" altLang="en-US" sz="2000" spc="30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분석 및 시각화</a:t>
            </a:r>
            <a:endParaRPr lang="ko-KR" altLang="en-US" sz="20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0" y="217651"/>
            <a:ext cx="1685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04. </a:t>
            </a:r>
            <a:r>
              <a:rPr lang="ko-KR" altLang="en-US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분석</a:t>
            </a:r>
            <a:endParaRPr lang="ko-KR" altLang="en-US" sz="13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13273" y="1583703"/>
            <a:ext cx="5821045" cy="38472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클러스터링</a:t>
            </a:r>
            <a:endParaRPr lang="en-US" altLang="ko-KR" sz="2000" b="1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구별 면적대비 </a:t>
            </a:r>
            <a:r>
              <a:rPr lang="ko-KR" altLang="en-US" sz="17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비율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겨울철 </a:t>
            </a:r>
            <a:r>
              <a:rPr lang="ko-KR" altLang="en-US" sz="17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평균온도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미세먼지와 </a:t>
            </a:r>
            <a:endParaRPr lang="en-US" altLang="ko-KR" sz="17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ko-KR" altLang="en-US" sz="17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초미세먼지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나쁨 일수 변수를 이용하여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클러스터링</a:t>
            </a:r>
            <a:r>
              <a:rPr lang="ko-KR" altLang="en-US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분류를 </a:t>
            </a:r>
            <a:endParaRPr lang="en-US" altLang="ko-KR" sz="17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진행했다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-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부터 클러스터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까지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개의 군집으로 나누었다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</a:p>
          <a:p>
            <a:endParaRPr lang="en-US" altLang="ko-KR" sz="17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-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클러스터가 어떤 특성을 가지고 있는지 파악할 필요가 </a:t>
            </a:r>
            <a:endParaRPr lang="en-US" altLang="ko-KR" sz="17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있다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sz="1700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&lt;</a:t>
            </a:r>
            <a:r>
              <a:rPr lang="ko-KR" altLang="en-US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 기준</a:t>
            </a:r>
            <a:r>
              <a:rPr lang="en-US" altLang="ko-KR" sz="1700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&gt;</a:t>
            </a: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-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군집은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개로 정했다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이유는 군집을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개로 정했을 때 </a:t>
            </a:r>
            <a:endParaRPr lang="en-US" altLang="ko-KR" sz="17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군집 응집도가 가장 높았다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.(R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의 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HCPC </a:t>
            </a:r>
            <a:r>
              <a:rPr lang="ko-KR" altLang="en-US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함수 이용</a:t>
            </a:r>
            <a:r>
              <a:rPr lang="en-US" altLang="ko-KR" sz="1700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endParaRPr lang="en-US" altLang="ko-KR" sz="1700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06528" y="937580"/>
            <a:ext cx="2335192" cy="40011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Clustering</a:t>
            </a:r>
            <a:endParaRPr lang="ko-KR" altLang="en-US" sz="20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" y="1257299"/>
            <a:ext cx="6501561" cy="52226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12" y="1907171"/>
            <a:ext cx="77225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712" y="2899439"/>
            <a:ext cx="77225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용산구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906" y="3876902"/>
            <a:ext cx="77225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송파구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3531" y="1917110"/>
            <a:ext cx="77225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성북구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93592" y="2909378"/>
            <a:ext cx="91968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서대문구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90362" y="3883038"/>
            <a:ext cx="919680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동작구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42424" y="2399904"/>
            <a:ext cx="833118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동대문구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52363" y="3883038"/>
            <a:ext cx="833118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금천구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51" y="1310391"/>
            <a:ext cx="1077732" cy="334108"/>
          </a:xfrm>
          <a:prstGeom prst="rect">
            <a:avLst/>
          </a:prstGeom>
          <a:solidFill>
            <a:srgbClr val="5F6B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</a:t>
            </a:r>
            <a:r>
              <a:rPr lang="en-US" altLang="ko-KR" sz="1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</a:t>
            </a:r>
            <a:endParaRPr lang="ko-KR" altLang="en-US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451" y="4254819"/>
            <a:ext cx="1077732" cy="334108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</a:t>
            </a:r>
            <a:r>
              <a:rPr lang="en-US" altLang="ko-KR" sz="15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</a:t>
            </a:r>
            <a:endParaRPr lang="ko-KR" altLang="en-US" sz="15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2784" y="4999758"/>
            <a:ext cx="1077732" cy="334108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중랑구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2845" y="6109305"/>
            <a:ext cx="1077732" cy="334108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구로구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243396" y="5009750"/>
            <a:ext cx="1077732" cy="334108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광진구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35113" y="6119163"/>
            <a:ext cx="1077732" cy="334108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강서구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39223" y="5697808"/>
            <a:ext cx="380946" cy="754585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059236" y="5697807"/>
            <a:ext cx="380946" cy="754585"/>
          </a:xfrm>
          <a:prstGeom prst="rect">
            <a:avLst/>
          </a:prstGeom>
          <a:solidFill>
            <a:srgbClr val="01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남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69768" y="2182102"/>
            <a:ext cx="496958" cy="964818"/>
          </a:xfrm>
          <a:prstGeom prst="rect">
            <a:avLst/>
          </a:prstGeom>
          <a:solidFill>
            <a:srgbClr val="F2C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영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등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포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74946" y="1312314"/>
            <a:ext cx="1084423" cy="332185"/>
          </a:xfrm>
          <a:prstGeom prst="rect">
            <a:avLst/>
          </a:prstGeom>
          <a:solidFill>
            <a:srgbClr val="F2C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</a:t>
            </a:r>
            <a:r>
              <a:rPr lang="en-US" altLang="ko-KR" sz="14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</a:t>
            </a:r>
            <a:endParaRPr lang="ko-KR" altLang="en-US" sz="14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83927" y="2320392"/>
            <a:ext cx="372897" cy="826528"/>
          </a:xfrm>
          <a:prstGeom prst="rect">
            <a:avLst/>
          </a:prstGeom>
          <a:solidFill>
            <a:srgbClr val="F2C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양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천</a:t>
            </a:r>
            <a:endParaRPr lang="en-US" altLang="ko-KR" sz="1300" dirty="0" smtClean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74553" y="3791750"/>
            <a:ext cx="793655" cy="355115"/>
          </a:xfrm>
          <a:prstGeom prst="rect">
            <a:avLst/>
          </a:prstGeom>
          <a:solidFill>
            <a:srgbClr val="F2C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성동구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75280" y="4658214"/>
            <a:ext cx="793655" cy="355115"/>
          </a:xfrm>
          <a:prstGeom prst="rect">
            <a:avLst/>
          </a:prstGeom>
          <a:solidFill>
            <a:srgbClr val="F2C8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마포구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98393" y="4674460"/>
            <a:ext cx="793655" cy="355115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강북구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98394" y="3741794"/>
            <a:ext cx="793655" cy="355115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노원구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98774" y="2800553"/>
            <a:ext cx="693883" cy="355115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은평구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8263" y="2801584"/>
            <a:ext cx="694894" cy="355115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도봉구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659025" y="6095618"/>
            <a:ext cx="793655" cy="355115"/>
          </a:xfrm>
          <a:prstGeom prst="rect">
            <a:avLst/>
          </a:prstGeom>
          <a:solidFill>
            <a:srgbClr val="374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종로구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23595" y="6108659"/>
            <a:ext cx="793655" cy="355115"/>
          </a:xfrm>
          <a:prstGeom prst="rect">
            <a:avLst/>
          </a:prstGeom>
          <a:solidFill>
            <a:srgbClr val="374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서초구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556852" y="6099740"/>
            <a:ext cx="793655" cy="355115"/>
          </a:xfrm>
          <a:prstGeom prst="rect">
            <a:avLst/>
          </a:prstGeom>
          <a:solidFill>
            <a:srgbClr val="374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관악구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55402" y="5075795"/>
            <a:ext cx="928437" cy="355115"/>
          </a:xfrm>
          <a:prstGeom prst="rect">
            <a:avLst/>
          </a:prstGeom>
          <a:solidFill>
            <a:srgbClr val="374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</a:t>
            </a:r>
            <a:r>
              <a:rPr lang="en-US" altLang="ko-KR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098394" y="1312314"/>
            <a:ext cx="928437" cy="355115"/>
          </a:xfrm>
          <a:prstGeom prst="rect">
            <a:avLst/>
          </a:prstGeom>
          <a:solidFill>
            <a:srgbClr val="FD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</a:t>
            </a:r>
            <a:r>
              <a:rPr lang="en-US" altLang="ko-KR" sz="1300" dirty="0" smtClean="0"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</a:t>
            </a:r>
            <a:endParaRPr lang="ko-KR" altLang="en-US" sz="1300" dirty="0"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0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0" y="217651"/>
            <a:ext cx="1685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05. </a:t>
            </a:r>
            <a:r>
              <a:rPr lang="ko-KR" altLang="en-US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분석</a:t>
            </a:r>
            <a:endParaRPr lang="ko-KR" altLang="en-US" sz="13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2565" y="378791"/>
            <a:ext cx="2882476" cy="40011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클러스터링</a:t>
            </a:r>
            <a:r>
              <a:rPr lang="ko-KR" altLang="en-US" sz="20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분석 결과</a:t>
            </a:r>
            <a:endParaRPr lang="ko-KR" altLang="en-US" sz="20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957" y="1269790"/>
            <a:ext cx="6437691" cy="4031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⊙</a:t>
            </a:r>
            <a:r>
              <a:rPr lang="en-US" altLang="ko-KR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결과</a:t>
            </a:r>
            <a:endParaRPr lang="en-US" altLang="ko-KR" sz="2200" b="1" dirty="0" smtClean="0">
              <a:solidFill>
                <a:srgbClr val="073D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적은 수의 변수를 사용했기 </a:t>
            </a:r>
            <a:r>
              <a:rPr lang="ko-KR" altLang="en-US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때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문에 클러스터링이 완벽하게 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이루어지지 않았으나 의미 있는 클러스터를 찾았다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</a:t>
            </a:r>
            <a:r>
              <a:rPr lang="en-US" altLang="ko-KR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1,5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에서는 클러스터 의미를 해당 변수로는 파악하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 어렵기 때문에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더 많은 변수를 사용해 클러스터링을 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해야한다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 </a:t>
            </a:r>
            <a:r>
              <a:rPr lang="en-US" altLang="ko-KR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에서는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비율이 높음에도 불구하고 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미세먼지 나쁨 일수가 많은 이유는 미세먼지에 영향을 미치는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다른 요소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때문일 것이다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 </a:t>
            </a:r>
            <a:r>
              <a:rPr lang="en-US" altLang="ko-KR" b="1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3,4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에서는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비율이 미세먼지와 겨울철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평균온도에</a:t>
            </a:r>
            <a:r>
              <a:rPr lang="ko-KR" altLang="en-US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영향을 미치는 것으로 보였다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3512"/>
            <a:ext cx="5924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1474" y="589714"/>
            <a:ext cx="171227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673136" y="516393"/>
            <a:ext cx="138943" cy="14775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0" y="217651"/>
            <a:ext cx="1685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05. </a:t>
            </a:r>
            <a:r>
              <a:rPr lang="ko-KR" altLang="en-US" sz="13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분석</a:t>
            </a:r>
            <a:endParaRPr lang="ko-KR" altLang="en-US" sz="1300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2565" y="378791"/>
            <a:ext cx="1601176" cy="400110"/>
          </a:xfrm>
          <a:prstGeom prst="rect">
            <a:avLst/>
          </a:prstGeom>
          <a:solidFill>
            <a:srgbClr val="073D1B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분석 결과</a:t>
            </a:r>
            <a:endParaRPr lang="ko-KR" altLang="en-US" sz="20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74" y="997170"/>
            <a:ext cx="7762765" cy="43704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⊙</a:t>
            </a:r>
            <a:r>
              <a:rPr lang="en-US" altLang="ko-KR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200" b="1" dirty="0" err="1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어디에 확장해야 하나</a:t>
            </a:r>
            <a:r>
              <a:rPr lang="en-US" altLang="ko-KR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?</a:t>
            </a: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클러스터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구면적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대비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비율이 낮고 미세먼지가 심하고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겨울철에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열섬현상이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나타났다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따라서 클러스터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 속한 구들이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확장의 최적의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위치라고 판단했다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그 중 영등포구는 이미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2025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년까지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녹지면적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확장을 계획 중이고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마포구는 최근 난지한강숲이 완공되었다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최종적으로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영등포구와 마포구를 제외한 </a:t>
            </a:r>
            <a:r>
              <a:rPr lang="ko-KR" altLang="en-US" sz="2200" b="1" u="sng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양천구 성동구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에</a:t>
            </a:r>
            <a:endParaRPr lang="en-US" altLang="ko-KR" dirty="0" smtClean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도시숲을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우선적으로 확장해야 한다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rgbClr val="073D1B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- </a:t>
            </a:r>
            <a:r>
              <a:rPr lang="ko-KR" altLang="en-US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추가적으로 상록침엽수를 심을 것을 추천한다</a:t>
            </a:r>
            <a:r>
              <a:rPr lang="en-US" altLang="ko-KR" dirty="0" smtClean="0">
                <a:solidFill>
                  <a:srgbClr val="073D1B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201" y="1262572"/>
            <a:ext cx="5190411" cy="42304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81534" y="997170"/>
            <a:ext cx="4337078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⊙</a:t>
            </a:r>
            <a:r>
              <a:rPr lang="en-US" altLang="ko-KR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마포구</a:t>
            </a:r>
            <a:r>
              <a:rPr lang="en-US" altLang="ko-KR" sz="2200" b="1" dirty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200" b="1" dirty="0" smtClean="0">
                <a:solidFill>
                  <a:srgbClr val="073D1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양천구 영등포구 성동구</a:t>
            </a:r>
            <a:endParaRPr lang="en-US" altLang="ko-KR" sz="2200" b="1" dirty="0" smtClean="0">
              <a:solidFill>
                <a:srgbClr val="073D1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11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29301" y="1810090"/>
            <a:ext cx="6145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*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예시 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 *</a:t>
            </a:r>
          </a:p>
          <a:p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빅데이터를 활용한</a:t>
            </a:r>
            <a:endParaRPr lang="en-US" altLang="ko-KR" sz="40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  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화재시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취약지역 분석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80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9" y="129208"/>
            <a:ext cx="11739302" cy="66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4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006"/>
            <a:ext cx="12038379" cy="66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" y="152814"/>
            <a:ext cx="12108205" cy="67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95"/>
            <a:ext cx="118110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531" y="171920"/>
            <a:ext cx="2445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01. </a:t>
            </a:r>
            <a:r>
              <a:rPr lang="ko-KR" altLang="en-US" sz="1400" dirty="0" smtClean="0">
                <a:latin typeface="+mj-ea"/>
                <a:ea typeface="+mj-ea"/>
              </a:rPr>
              <a:t>공공데이터란</a:t>
            </a:r>
            <a:r>
              <a:rPr lang="en-US" altLang="ko-KR" sz="1400" dirty="0" smtClean="0">
                <a:latin typeface="+mj-ea"/>
                <a:ea typeface="+mj-ea"/>
              </a:rPr>
              <a:t>?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56" y="576736"/>
            <a:ext cx="6838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공공데이터</a:t>
            </a:r>
            <a:r>
              <a:rPr lang="ko-KR" altLang="en-US" sz="2400" dirty="0" smtClean="0">
                <a:solidFill>
                  <a:schemeClr val="accent5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정의</a:t>
            </a:r>
            <a:endParaRPr lang="ko-KR" altLang="en-US" sz="2400" dirty="0">
              <a:solidFill>
                <a:schemeClr val="accent5">
                  <a:lumMod val="50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04489" y="1547420"/>
            <a:ext cx="8263801" cy="15081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ko-KR" sz="2400" b="1" u="sng" dirty="0">
                <a:uFill>
                  <a:solidFill>
                    <a:srgbClr val="0070C0"/>
                  </a:solidFill>
                </a:u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 </a:t>
            </a:r>
            <a:br>
              <a:rPr lang="ko-KR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endParaRPr lang="ko-KR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데이터베이스</a:t>
            </a:r>
            <a:r>
              <a:rPr lang="ko-KR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전자화된 파일 등 공공기관이 법령 등에서 정하는 목적을 위하여 생성 </a:t>
            </a:r>
            <a:r>
              <a:rPr lang="ko-KR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또는</a:t>
            </a: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marR="0" lvl="0" indent="-28575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ko-KR" sz="17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R="0" lv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</a:t>
            </a:r>
            <a:r>
              <a:rPr lang="ko-KR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취득하여 </a:t>
            </a:r>
            <a:r>
              <a:rPr lang="en-US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관리하고 </a:t>
            </a:r>
            <a:r>
              <a:rPr lang="ko-KR" altLang="ko-KR" sz="17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있는 광 또는 전자적 방식으로 처리된 자료 또는 정보를 </a:t>
            </a:r>
            <a:r>
              <a:rPr lang="ko-KR" altLang="ko-KR" sz="17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말한다</a:t>
            </a:r>
            <a:endParaRPr lang="ko-KR" altLang="ko-KR" sz="17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1"/>
          <a:stretch/>
        </p:blipFill>
        <p:spPr>
          <a:xfrm>
            <a:off x="9889725" y="4355525"/>
            <a:ext cx="2302276" cy="250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841"/>
          <a:stretch/>
        </p:blipFill>
        <p:spPr>
          <a:xfrm>
            <a:off x="0" y="0"/>
            <a:ext cx="12224459" cy="664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438"/>
          <a:stretch/>
        </p:blipFill>
        <p:spPr>
          <a:xfrm>
            <a:off x="0" y="89452"/>
            <a:ext cx="12136653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00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5" y="213484"/>
            <a:ext cx="116109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3" y="191535"/>
            <a:ext cx="115633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95" y="134799"/>
            <a:ext cx="114109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1466" y="2848668"/>
            <a:ext cx="3018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감사합니다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4950" y="374270"/>
            <a:ext cx="3414993" cy="430887"/>
          </a:xfrm>
          <a:prstGeom prst="rect">
            <a:avLst/>
          </a:prstGeom>
          <a:solidFill>
            <a:srgbClr val="1F4E7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</a:t>
            </a:r>
            <a:r>
              <a:rPr lang="ko-KR" altLang="en-US" sz="22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공공데이터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724083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25557" y="515838"/>
            <a:ext cx="138943" cy="14775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5493" y="1488938"/>
            <a:ext cx="4055688" cy="3539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자료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포털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(DATA.GO.KR)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07" y="72842"/>
            <a:ext cx="6800193" cy="673902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5493" y="2156178"/>
            <a:ext cx="495233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오픈스퀘어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-D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운영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활용 창업경진대회 개최 등 민간의 </a:t>
            </a: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활용 확대를 위해 적극적으로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지원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다양한 분야에서 공공데이터를 사용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메가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-</a:t>
            </a: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콜라보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(Mega-Collabo)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=&gt;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창업 </a:t>
            </a:r>
            <a:r>
              <a:rPr lang="ko-KR" alt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전단계에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걸친 지원 사업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최근에는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IOT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또한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방 예정이다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6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4950" y="374270"/>
            <a:ext cx="3414993" cy="430887"/>
          </a:xfrm>
          <a:prstGeom prst="rect">
            <a:avLst/>
          </a:prstGeom>
          <a:solidFill>
            <a:srgbClr val="1F4E7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다양한 </a:t>
            </a:r>
            <a:r>
              <a:rPr lang="ko-KR" altLang="en-US" sz="22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공공데이터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724083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25557" y="515838"/>
            <a:ext cx="138943" cy="14775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25" y="1571977"/>
            <a:ext cx="8089401" cy="46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4950" y="374270"/>
            <a:ext cx="3414993" cy="430887"/>
          </a:xfrm>
          <a:prstGeom prst="rect">
            <a:avLst/>
          </a:prstGeom>
          <a:solidFill>
            <a:srgbClr val="1F4E7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공공데이터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현황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724083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25557" y="515838"/>
            <a:ext cx="138943" cy="14775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921521" y="6368882"/>
            <a:ext cx="2199641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자료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: </a:t>
            </a:r>
            <a:r>
              <a:rPr lang="ko-KR" altLang="en-US" sz="17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포털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26" y="1356298"/>
            <a:ext cx="7926804" cy="3927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914" y="1356298"/>
            <a:ext cx="3475025" cy="29700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2013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개방 실시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각 기관별로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흩어져 있는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공공데이터를 한 곳에서 </a:t>
            </a:r>
            <a:r>
              <a:rPr lang="ko-KR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통합 </a:t>
            </a:r>
            <a:r>
              <a:rPr lang="ko-KR" altLang="en-US" sz="1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제공</a:t>
            </a:r>
            <a:endParaRPr lang="en-US" altLang="ko-KR" sz="17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7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파일데이터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오픈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API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제공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17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9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월 기준으로는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13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말 대비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개방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4.3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이용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209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배로 점점 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증가 폭이 확대되고 있다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5790" y="903756"/>
            <a:ext cx="2348720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* 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개방 실적 지표</a:t>
            </a:r>
            <a:endParaRPr lang="en-US" altLang="ko-KR" sz="1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0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4950" y="374270"/>
            <a:ext cx="3414993" cy="430887"/>
          </a:xfrm>
          <a:prstGeom prst="rect">
            <a:avLst/>
          </a:prstGeom>
          <a:solidFill>
            <a:srgbClr val="1F4E7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spc="300" dirty="0" err="1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공공데이터</a:t>
            </a:r>
            <a:r>
              <a:rPr lang="ko-KR" altLang="en-US" sz="2200" spc="300" dirty="0" smtClean="0">
                <a:solidFill>
                  <a:schemeClr val="bg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현황</a:t>
            </a:r>
            <a:endParaRPr lang="ko-KR" altLang="en-US" sz="2200" spc="300" dirty="0">
              <a:solidFill>
                <a:schemeClr val="bg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74" y="589714"/>
            <a:ext cx="724083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725557" y="515838"/>
            <a:ext cx="138943" cy="147752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832204" y="2537686"/>
            <a:ext cx="3222357" cy="35394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* Government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at a Glance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156" y="1226417"/>
            <a:ext cx="11272383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공공데이터개방 지수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(Open Useful Reusable; </a:t>
            </a:r>
            <a:r>
              <a:rPr lang="en-US" altLang="ko-KR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OUR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Data Index)</a:t>
            </a:r>
            <a:r>
              <a:rPr lang="ko-KR" altLang="en-US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는</a:t>
            </a:r>
            <a:endParaRPr lang="en-US" altLang="ko-KR" sz="17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OECD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회원국의 데이터 개방 정책 평가를 위해 개발된 지수로 매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년 마다 측정되며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</a:t>
            </a:r>
          </a:p>
          <a:p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개방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·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활용을 위한 정부의 노력을 </a:t>
            </a:r>
            <a:r>
              <a:rPr lang="ko-KR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가용성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(availability), </a:t>
            </a:r>
            <a:r>
              <a:rPr lang="ko-KR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접근성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(accessibility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),</a:t>
            </a:r>
          </a:p>
          <a:p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</a:t>
            </a:r>
            <a:r>
              <a:rPr lang="ko-KR" altLang="en-US" sz="17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정부지원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(government support) 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 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 분야로 평가한다</a:t>
            </a:r>
            <a:r>
              <a:rPr lang="en-US" altLang="ko-KR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11" y="2940707"/>
            <a:ext cx="6904289" cy="3826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5" y="2928017"/>
            <a:ext cx="4393751" cy="369075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529370" y="3318933"/>
            <a:ext cx="250542" cy="3362827"/>
          </a:xfrm>
          <a:prstGeom prst="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33058" y="3318932"/>
            <a:ext cx="250542" cy="3362827"/>
          </a:xfrm>
          <a:prstGeom prst="rect">
            <a:avLst/>
          </a:prstGeom>
          <a:solidFill>
            <a:srgbClr val="FFFF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2541" y="1978681"/>
            <a:ext cx="4729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4000" dirty="0" err="1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공공데이터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endParaRPr lang="en-US" altLang="ko-KR" sz="4000" dirty="0" smtClean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           </a:t>
            </a:r>
            <a:r>
              <a:rPr lang="ko-KR" altLang="en-US" sz="4000" dirty="0" smtClean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 방법</a:t>
            </a:r>
            <a:endParaRPr lang="en-US" altLang="ko-KR" sz="400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5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5676</TotalTime>
  <Words>1418</Words>
  <Application>Microsoft Office PowerPoint</Application>
  <PresentationFormat>와이드스크린</PresentationFormat>
  <Paragraphs>359</Paragraphs>
  <Slides>46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61" baseType="lpstr">
      <vt:lpstr>나눔스퀘어 ExtraBold</vt:lpstr>
      <vt:lpstr>08서울남산체 EB</vt:lpstr>
      <vt:lpstr>08서울남산체 M</vt:lpstr>
      <vt:lpstr>Calibri Light</vt:lpstr>
      <vt:lpstr>맑은 고딕</vt:lpstr>
      <vt:lpstr>-윤고딕340</vt:lpstr>
      <vt:lpstr>Calibri</vt:lpstr>
      <vt:lpstr>-윤고딕320</vt:lpstr>
      <vt:lpstr>-윤고딕350</vt:lpstr>
      <vt:lpstr>Arial</vt:lpstr>
      <vt:lpstr>08서울남산체 B</vt:lpstr>
      <vt:lpstr>-윤고딕360</vt:lpstr>
      <vt:lpstr>나눔고딕 ExtraBold</vt:lpstr>
      <vt:lpstr>a옛날목욕탕B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gu jinmo</cp:lastModifiedBy>
  <cp:revision>183</cp:revision>
  <dcterms:created xsi:type="dcterms:W3CDTF">2014-11-29T16:54:20Z</dcterms:created>
  <dcterms:modified xsi:type="dcterms:W3CDTF">2018-02-26T09:54:50Z</dcterms:modified>
</cp:coreProperties>
</file>